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59" r:id="rId7"/>
    <p:sldId id="262" r:id="rId8"/>
    <p:sldId id="263" r:id="rId9"/>
    <p:sldId id="264" r:id="rId1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E6312D8C-6422-4CE1-AD87-3C44389B4D86}" type="datetimeFigureOut">
              <a:rPr lang="hu-HU" smtClean="0"/>
              <a:t>2019.03.27.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97672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6312D8C-6422-4CE1-AD87-3C44389B4D86}" type="datetimeFigureOut">
              <a:rPr lang="hu-HU" smtClean="0"/>
              <a:t>2019.03.27.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173887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6312D8C-6422-4CE1-AD87-3C44389B4D86}" type="datetimeFigureOut">
              <a:rPr lang="hu-HU" smtClean="0"/>
              <a:t>2019.03.27.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194973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E6312D8C-6422-4CE1-AD87-3C44389B4D86}" type="datetimeFigureOut">
              <a:rPr lang="hu-HU" smtClean="0"/>
              <a:t>2019.03.27.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32342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6312D8C-6422-4CE1-AD87-3C44389B4D86}" type="datetimeFigureOut">
              <a:rPr lang="hu-HU" smtClean="0"/>
              <a:t>2019.03.27.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188765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E6312D8C-6422-4CE1-AD87-3C44389B4D86}" type="datetimeFigureOut">
              <a:rPr lang="hu-HU" smtClean="0"/>
              <a:t>2019.03.27.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24806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E6312D8C-6422-4CE1-AD87-3C44389B4D86}" type="datetimeFigureOut">
              <a:rPr lang="hu-HU" smtClean="0"/>
              <a:t>2019.03.27.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206498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E6312D8C-6422-4CE1-AD87-3C44389B4D86}" type="datetimeFigureOut">
              <a:rPr lang="hu-HU" smtClean="0"/>
              <a:t>2019.03.27.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111716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6312D8C-6422-4CE1-AD87-3C44389B4D86}" type="datetimeFigureOut">
              <a:rPr lang="hu-HU" smtClean="0"/>
              <a:t>2019.03.27.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172631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6312D8C-6422-4CE1-AD87-3C44389B4D86}" type="datetimeFigureOut">
              <a:rPr lang="hu-HU" smtClean="0"/>
              <a:t>2019.03.27.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287894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E6312D8C-6422-4CE1-AD87-3C44389B4D86}" type="datetimeFigureOut">
              <a:rPr lang="hu-HU" smtClean="0"/>
              <a:t>2019.03.27.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652DE1B-B8FB-489E-B64C-2C9C1E841AC2}" type="slidenum">
              <a:rPr lang="hu-HU" smtClean="0"/>
              <a:t>‹#›</a:t>
            </a:fld>
            <a:endParaRPr lang="hu-HU"/>
          </a:p>
        </p:txBody>
      </p:sp>
    </p:spTree>
    <p:extLst>
      <p:ext uri="{BB962C8B-B14F-4D97-AF65-F5344CB8AC3E}">
        <p14:creationId xmlns:p14="http://schemas.microsoft.com/office/powerpoint/2010/main" val="330775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12D8C-6422-4CE1-AD87-3C44389B4D86}" type="datetimeFigureOut">
              <a:rPr lang="hu-HU" smtClean="0"/>
              <a:t>2019.03.27.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2DE1B-B8FB-489E-B64C-2C9C1E841AC2}" type="slidenum">
              <a:rPr lang="hu-HU" smtClean="0"/>
              <a:t>‹#›</a:t>
            </a:fld>
            <a:endParaRPr lang="hu-HU"/>
          </a:p>
        </p:txBody>
      </p:sp>
    </p:spTree>
    <p:extLst>
      <p:ext uri="{BB962C8B-B14F-4D97-AF65-F5344CB8AC3E}">
        <p14:creationId xmlns:p14="http://schemas.microsoft.com/office/powerpoint/2010/main" val="181704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890" y="1556792"/>
            <a:ext cx="4122204" cy="24733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églalap 4"/>
          <p:cNvSpPr/>
          <p:nvPr/>
        </p:nvSpPr>
        <p:spPr>
          <a:xfrm>
            <a:off x="1115616" y="3573017"/>
            <a:ext cx="6768752"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1115616" y="3573016"/>
            <a:ext cx="6768752" cy="1754326"/>
          </a:xfrm>
          <a:prstGeom prst="rect">
            <a:avLst/>
          </a:prstGeom>
          <a:noFill/>
        </p:spPr>
        <p:txBody>
          <a:bodyPr wrap="square" rtlCol="0">
            <a:spAutoFit/>
          </a:bodyPr>
          <a:lstStyle/>
          <a:p>
            <a:pPr algn="just"/>
            <a:r>
              <a:rPr lang="hu-HU" dirty="0" smtClean="0">
                <a:latin typeface="Times New Roman" panose="02020603050405020304" pitchFamily="18" charset="0"/>
                <a:cs typeface="Times New Roman" panose="02020603050405020304" pitchFamily="18" charset="0"/>
              </a:rPr>
              <a:t>Németh </a:t>
            </a:r>
            <a:r>
              <a:rPr lang="hu-HU" dirty="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ntal kinevezése utáni első társulati ülésen fogalmazta meg színházi credóját,  melyben tíz pontban írta le a színház működési alapelvét.</a:t>
            </a:r>
            <a:endParaRPr lang="hu-HU" dirty="0">
              <a:latin typeface="Times New Roman" panose="02020603050405020304" pitchFamily="18" charset="0"/>
              <a:cs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Bár legtöbb elgondolása időtlen, és néhány szabály a mai napig érvényes, akadnak köztük az idő múlásával elavult felvetések is.</a:t>
            </a:r>
          </a:p>
          <a:p>
            <a:pPr algn="just"/>
            <a:endParaRPr lang="hu-HU" dirty="0"/>
          </a:p>
        </p:txBody>
      </p:sp>
    </p:spTree>
    <p:extLst>
      <p:ext uri="{BB962C8B-B14F-4D97-AF65-F5344CB8AC3E}">
        <p14:creationId xmlns:p14="http://schemas.microsoft.com/office/powerpoint/2010/main" val="4211625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516036"/>
            <a:ext cx="3529623" cy="2701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églalap 6"/>
          <p:cNvSpPr/>
          <p:nvPr/>
        </p:nvSpPr>
        <p:spPr>
          <a:xfrm>
            <a:off x="467543" y="408041"/>
            <a:ext cx="5596057" cy="1868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467543" y="408041"/>
            <a:ext cx="5596057" cy="2215991"/>
          </a:xfrm>
          <a:prstGeom prst="rect">
            <a:avLst/>
          </a:prstGeom>
          <a:noFill/>
        </p:spPr>
        <p:txBody>
          <a:bodyPr wrap="square" rtlCol="0">
            <a:spAutoFit/>
          </a:bodyPr>
          <a:lstStyle/>
          <a:p>
            <a:pPr algn="just"/>
            <a:r>
              <a:rPr lang="hu-HU" sz="2400" u="sng" dirty="0" smtClean="0">
                <a:latin typeface="Times New Roman" panose="02020603050405020304" pitchFamily="18" charset="0"/>
                <a:cs typeface="Times New Roman" panose="02020603050405020304" pitchFamily="18" charset="0"/>
              </a:rPr>
              <a:t>„5. Hiszek abban, hogy a nemzeti erejében összefogott és belső misszióját teljes lelkesedéssel teljesítő magyar színjátszásnak világviszonylatban is elhivatottsága van”</a:t>
            </a:r>
            <a:endParaRPr lang="hu-HU" dirty="0">
              <a:latin typeface="Times New Roman" panose="02020603050405020304" pitchFamily="18" charset="0"/>
              <a:cs typeface="Times New Roman" panose="02020603050405020304" pitchFamily="18" charset="0"/>
            </a:endParaRPr>
          </a:p>
          <a:p>
            <a:pPr algn="just"/>
            <a:endParaRPr lang="hu-HU" dirty="0">
              <a:latin typeface="Times New Roman" panose="02020603050405020304" pitchFamily="18" charset="0"/>
              <a:cs typeface="Times New Roman" panose="02020603050405020304" pitchFamily="18" charset="0"/>
            </a:endParaRPr>
          </a:p>
        </p:txBody>
      </p:sp>
      <p:sp>
        <p:nvSpPr>
          <p:cNvPr id="8" name="Téglalap 7"/>
          <p:cNvSpPr/>
          <p:nvPr/>
        </p:nvSpPr>
        <p:spPr>
          <a:xfrm>
            <a:off x="467543" y="3789040"/>
            <a:ext cx="7416825" cy="2585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467543" y="3789040"/>
            <a:ext cx="7416825" cy="2585323"/>
          </a:xfrm>
          <a:prstGeom prst="rect">
            <a:avLst/>
          </a:prstGeom>
          <a:noFill/>
        </p:spPr>
        <p:txBody>
          <a:bodyPr wrap="square" rtlCol="0">
            <a:spAutoFit/>
          </a:bodyPr>
          <a:lstStyle/>
          <a:p>
            <a:pPr algn="just"/>
            <a:r>
              <a:rPr lang="hu-HU" dirty="0" smtClean="0">
                <a:latin typeface="Times New Roman" panose="02020603050405020304" pitchFamily="18" charset="0"/>
                <a:cs typeface="Times New Roman" panose="02020603050405020304" pitchFamily="18" charset="0"/>
              </a:rPr>
              <a:t>A színházi előadás, bár dialógusok és monológok összessége, mégis olyan, mint egy zenemű – egy nyelven játszódik mind, a színház nyelvén. A magyar népzenét is élvezik Európában, de első hallásra ráeszmél a hallgató, hogy honnan származik. A színházi előadással sincs ez másképp. Mégis, hogy egyszerre legyen világi, és közben magyar, a nemzet színháznak nyitnia kell az európai jellemvonásokra. Ha ez megtörténik, és a színpadon egyesül, olyan előadás jöhet létre, mely áthidalhat határokat, és összeköthet nemzeteket, mellyel egy új kaput nyithat a magyar nemzet színházának fellendüléséhez.</a:t>
            </a:r>
          </a:p>
          <a:p>
            <a:endParaRPr lang="hu-HU" dirty="0"/>
          </a:p>
        </p:txBody>
      </p:sp>
    </p:spTree>
    <p:extLst>
      <p:ext uri="{BB962C8B-B14F-4D97-AF65-F5344CB8AC3E}">
        <p14:creationId xmlns:p14="http://schemas.microsoft.com/office/powerpoint/2010/main" val="104804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80728"/>
            <a:ext cx="3435398" cy="233151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églalap 3"/>
          <p:cNvSpPr/>
          <p:nvPr/>
        </p:nvSpPr>
        <p:spPr>
          <a:xfrm>
            <a:off x="2339752" y="2852936"/>
            <a:ext cx="6264696"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2339752" y="2852936"/>
            <a:ext cx="6264696" cy="3416320"/>
          </a:xfrm>
          <a:prstGeom prst="rect">
            <a:avLst/>
          </a:prstGeom>
          <a:noFill/>
        </p:spPr>
        <p:txBody>
          <a:bodyPr wrap="square" rtlCol="0">
            <a:spAutoFit/>
          </a:bodyPr>
          <a:lstStyle/>
          <a:p>
            <a:pPr algn="just"/>
            <a:r>
              <a:rPr lang="hu-HU" sz="2400" u="sng" dirty="0" smtClean="0">
                <a:latin typeface="Times New Roman" panose="02020603050405020304" pitchFamily="18" charset="0"/>
                <a:cs typeface="Times New Roman" panose="02020603050405020304" pitchFamily="18" charset="0"/>
              </a:rPr>
              <a:t>„6. Hiszem az öncélú l’</a:t>
            </a:r>
            <a:r>
              <a:rPr lang="hu-HU" sz="2400" u="sng" dirty="0" err="1" smtClean="0">
                <a:latin typeface="Times New Roman" panose="02020603050405020304" pitchFamily="18" charset="0"/>
                <a:cs typeface="Times New Roman" panose="02020603050405020304" pitchFamily="18" charset="0"/>
              </a:rPr>
              <a:t>art</a:t>
            </a:r>
            <a:r>
              <a:rPr lang="hu-HU" sz="2400" u="sng" dirty="0" smtClean="0">
                <a:latin typeface="Times New Roman" panose="02020603050405020304" pitchFamily="18" charset="0"/>
                <a:cs typeface="Times New Roman" panose="02020603050405020304" pitchFamily="18" charset="0"/>
              </a:rPr>
              <a:t> pour l’</a:t>
            </a:r>
            <a:r>
              <a:rPr lang="hu-HU" sz="2400" u="sng" dirty="0" err="1" smtClean="0">
                <a:latin typeface="Times New Roman" panose="02020603050405020304" pitchFamily="18" charset="0"/>
                <a:cs typeface="Times New Roman" panose="02020603050405020304" pitchFamily="18" charset="0"/>
              </a:rPr>
              <a:t>art</a:t>
            </a:r>
            <a:r>
              <a:rPr lang="hu-HU" sz="2400" u="sng" dirty="0" smtClean="0">
                <a:latin typeface="Times New Roman" panose="02020603050405020304" pitchFamily="18" charset="0"/>
                <a:cs typeface="Times New Roman" panose="02020603050405020304" pitchFamily="18" charset="0"/>
              </a:rPr>
              <a:t> színházzal szemben az erkölcsi világrend szellemét sugárzó színház korszerűségét.”</a:t>
            </a:r>
          </a:p>
          <a:p>
            <a:pPr algn="just"/>
            <a:endParaRPr lang="hu-HU" dirty="0">
              <a:latin typeface="Times New Roman" panose="02020603050405020304" pitchFamily="18" charset="0"/>
              <a:cs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Manapság már nem sok helyen, és nem is gyakran látunk korhű színpadi előadást, ha színházba járunk. Általában átiratok készülnek az eredeti műből, kicsit modernizálják, hogy az jelen kor is értse, a jelen kori erkölcsi világnak megfelelő legyen. S bár van, hogy egy darab így teljesen más köntösbe bújva olykor felismerhetetlen, egyvalami mindig megmarad: a mondanivaló.</a:t>
            </a:r>
          </a:p>
          <a:p>
            <a:pPr algn="just"/>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33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364913"/>
            <a:ext cx="3739230" cy="21375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églalap 3"/>
          <p:cNvSpPr/>
          <p:nvPr/>
        </p:nvSpPr>
        <p:spPr>
          <a:xfrm>
            <a:off x="323528" y="332656"/>
            <a:ext cx="5328592" cy="5632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323528" y="332656"/>
            <a:ext cx="5328592" cy="5632311"/>
          </a:xfrm>
          <a:prstGeom prst="rect">
            <a:avLst/>
          </a:prstGeom>
          <a:noFill/>
        </p:spPr>
        <p:txBody>
          <a:bodyPr wrap="square" rtlCol="0">
            <a:spAutoFit/>
          </a:bodyPr>
          <a:lstStyle/>
          <a:p>
            <a:pPr algn="just"/>
            <a:r>
              <a:rPr lang="hu-HU" dirty="0" smtClean="0">
                <a:latin typeface="Times New Roman" panose="02020603050405020304" pitchFamily="18" charset="0"/>
                <a:cs typeface="Times New Roman" panose="02020603050405020304" pitchFamily="18" charset="0"/>
              </a:rPr>
              <a:t>A ma embere, az új generáció egy olyan fajta lény, amire nagyon mélyen kell hatni ahhoz, hogy valami is nyomot hagyjon benne.</a:t>
            </a:r>
          </a:p>
          <a:p>
            <a:pPr algn="just"/>
            <a:r>
              <a:rPr lang="hu-HU" dirty="0" smtClean="0">
                <a:latin typeface="Times New Roman" panose="02020603050405020304" pitchFamily="18" charset="0"/>
                <a:cs typeface="Times New Roman" panose="02020603050405020304" pitchFamily="18" charset="0"/>
              </a:rPr>
              <a:t>A nagy egészhez képest kevés a színházkedvelő, de aki az, az feltehetőleg az értelmiséghez tartozik. S midőn értelmiség, nem az eszetlen brutalitásért jár el egy-egy előadásra, hogy megnézzen egy olyan művet, melynek semmi mondanivalója a világon. </a:t>
            </a:r>
          </a:p>
          <a:p>
            <a:pPr algn="just"/>
            <a:endParaRPr lang="hu-HU" dirty="0">
              <a:latin typeface="Times New Roman" panose="02020603050405020304" pitchFamily="18" charset="0"/>
              <a:cs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„…a legnagyobb siker anyagilag és erkölcsileg egyaránt a komoly drámáé, amelynek mondanivalói vannak, amelyben tartalom van, amely olyat nyújt, amit sem moziban, sem másutt meg nem kaphat a néző” – mondta Németh Antal.</a:t>
            </a:r>
          </a:p>
          <a:p>
            <a:pPr algn="just"/>
            <a:r>
              <a:rPr lang="hu-HU" dirty="0" smtClean="0">
                <a:latin typeface="Times New Roman" panose="02020603050405020304" pitchFamily="18" charset="0"/>
                <a:cs typeface="Times New Roman" panose="02020603050405020304" pitchFamily="18" charset="0"/>
              </a:rPr>
              <a:t>Az embernek szüksége van értékre, hogy építkezhessen belőle. A színház pedig tökéletes lehetőség értékgyűjtésre. Ezért fontos, hogy megmaradjon a kulcsfontosságú dolog: a mondanivaló. Ez pedig egy örökérvényű szabály kellene, hogy legyen a színházakban.</a:t>
            </a:r>
          </a:p>
        </p:txBody>
      </p:sp>
    </p:spTree>
    <p:extLst>
      <p:ext uri="{BB962C8B-B14F-4D97-AF65-F5344CB8AC3E}">
        <p14:creationId xmlns:p14="http://schemas.microsoft.com/office/powerpoint/2010/main" val="4029188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656"/>
            <a:ext cx="2465238" cy="3624566"/>
          </a:xfrm>
          <a:prstGeom prst="rect">
            <a:avLst/>
          </a:prstGeom>
        </p:spPr>
      </p:pic>
      <p:sp>
        <p:nvSpPr>
          <p:cNvPr id="4" name="Téglalap 3"/>
          <p:cNvSpPr/>
          <p:nvPr/>
        </p:nvSpPr>
        <p:spPr>
          <a:xfrm>
            <a:off x="2771800" y="1700807"/>
            <a:ext cx="5976664" cy="4247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2771800" y="1700808"/>
            <a:ext cx="5976664" cy="4247317"/>
          </a:xfrm>
          <a:prstGeom prst="rect">
            <a:avLst/>
          </a:prstGeom>
          <a:noFill/>
        </p:spPr>
        <p:txBody>
          <a:bodyPr wrap="square" rtlCol="0">
            <a:spAutoFit/>
          </a:bodyPr>
          <a:lstStyle/>
          <a:p>
            <a:pPr algn="just"/>
            <a:r>
              <a:rPr lang="hu-HU" sz="2400" u="sng" dirty="0" smtClean="0">
                <a:latin typeface="Times New Roman" panose="02020603050405020304" pitchFamily="18" charset="0"/>
                <a:cs typeface="Times New Roman" panose="02020603050405020304" pitchFamily="18" charset="0"/>
              </a:rPr>
              <a:t>„8. Hiszek a színházi életforma szüntelen megújulásának szükségességében.”</a:t>
            </a:r>
          </a:p>
          <a:p>
            <a:pPr algn="just"/>
            <a:endParaRPr lang="hu-HU" sz="2400" u="sng" dirty="0">
              <a:latin typeface="Times New Roman" panose="02020603050405020304" pitchFamily="18" charset="0"/>
              <a:cs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A nyolcadik pontban Németh Antal egy olyan pontot érintett, mellyel talán a legjobban értünk egyet, s mely talán napjainkban is a legfontosabb.</a:t>
            </a:r>
          </a:p>
          <a:p>
            <a:pPr algn="just"/>
            <a:r>
              <a:rPr lang="hu-HU" dirty="0" smtClean="0">
                <a:latin typeface="Times New Roman" panose="02020603050405020304" pitchFamily="18" charset="0"/>
                <a:cs typeface="Times New Roman" panose="02020603050405020304" pitchFamily="18" charset="0"/>
              </a:rPr>
              <a:t>A 20. század művészei mind törekedtek a hagyományokat beemelni művészetükbe, s menteni azt a jelen, de legfőképpen a jövő számára. Csakhogy, míg ez mind szép és jó, a világ fejlődésével lépést kellett tartani – s hogy egyetlen művészeti ág se haljon ki, folyamatosan változniuk, újulniuk kell. A színház itt különös megvilágításba lép – hisz akár csak Németh </a:t>
            </a:r>
            <a:r>
              <a:rPr lang="hu-HU" dirty="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ntal mondta: „…a színház mindig a mindenkori jelennek alkot. Meg van határozva térben és időben egyformán”.</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340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284984"/>
            <a:ext cx="4005634" cy="26306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églalap 3"/>
          <p:cNvSpPr/>
          <p:nvPr/>
        </p:nvSpPr>
        <p:spPr>
          <a:xfrm>
            <a:off x="3662865" y="548677"/>
            <a:ext cx="4320479" cy="4247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3662865" y="548678"/>
            <a:ext cx="4320480" cy="4247317"/>
          </a:xfrm>
          <a:prstGeom prst="rect">
            <a:avLst/>
          </a:prstGeom>
          <a:noFill/>
        </p:spPr>
        <p:txBody>
          <a:bodyPr wrap="square" rtlCol="0">
            <a:spAutoFit/>
          </a:bodyPr>
          <a:lstStyle/>
          <a:p>
            <a:pPr algn="just"/>
            <a:r>
              <a:rPr lang="hu-HU" dirty="0" smtClean="0">
                <a:latin typeface="Times New Roman" panose="02020603050405020304" pitchFamily="18" charset="0"/>
                <a:cs typeface="Times New Roman" panose="02020603050405020304" pitchFamily="18" charset="0"/>
              </a:rPr>
              <a:t>Képzeljünk csak el egy ókori görög drámát, ókori nyelvezettel, ókori viselkedésformával, ókori felfogással, ókori megvalósításokban. Egy 21. századi modern ember már az első mondatnál felhagyna az egésszel, nem gondolná meg kétszer, hogy támogassa a színházat.</a:t>
            </a:r>
          </a:p>
          <a:p>
            <a:pPr algn="just"/>
            <a:r>
              <a:rPr lang="hu-HU" dirty="0" smtClean="0">
                <a:latin typeface="Times New Roman" panose="02020603050405020304" pitchFamily="18" charset="0"/>
                <a:cs typeface="Times New Roman" panose="02020603050405020304" pitchFamily="18" charset="0"/>
              </a:rPr>
              <a:t>A mondanivaló mellett az embernek szüksége van arra, hogy a színház újat mutasson neki: újat, ami mégis egy olyan fejlődés miatt jött létre, mely nem feltétlenül belülről jön, így minden ember érintett benne. Kénytelen a színház ezekhez a változó, folyamatosan újuló igényekhez igazodnia.</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44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727684" y="1490007"/>
            <a:ext cx="5688632" cy="3877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Szövegdoboz 1"/>
          <p:cNvSpPr txBox="1"/>
          <p:nvPr/>
        </p:nvSpPr>
        <p:spPr>
          <a:xfrm>
            <a:off x="1727684" y="1490008"/>
            <a:ext cx="5688632" cy="3877985"/>
          </a:xfrm>
          <a:prstGeom prst="rect">
            <a:avLst/>
          </a:prstGeom>
          <a:noFill/>
        </p:spPr>
        <p:txBody>
          <a:bodyPr wrap="square" rtlCol="0">
            <a:spAutoFit/>
          </a:bodyPr>
          <a:lstStyle/>
          <a:p>
            <a:pPr algn="just"/>
            <a:r>
              <a:rPr lang="hu-HU" sz="2400" u="sng" dirty="0" smtClean="0">
                <a:latin typeface="Times New Roman" panose="02020603050405020304" pitchFamily="18" charset="0"/>
                <a:cs typeface="Times New Roman" panose="02020603050405020304" pitchFamily="18" charset="0"/>
              </a:rPr>
              <a:t>7. Hiszek a színházat teremtők, a színházat alkotók </a:t>
            </a:r>
            <a:r>
              <a:rPr lang="hu-HU" sz="2400" u="sng" dirty="0" err="1" smtClean="0">
                <a:latin typeface="Times New Roman" panose="02020603050405020304" pitchFamily="18" charset="0"/>
                <a:cs typeface="Times New Roman" panose="02020603050405020304" pitchFamily="18" charset="0"/>
              </a:rPr>
              <a:t>étoszában</a:t>
            </a:r>
            <a:r>
              <a:rPr lang="hu-HU" sz="2400" u="sng" dirty="0" smtClean="0">
                <a:latin typeface="Times New Roman" panose="02020603050405020304" pitchFamily="18" charset="0"/>
                <a:cs typeface="Times New Roman" panose="02020603050405020304" pitchFamily="18" charset="0"/>
              </a:rPr>
              <a:t>.</a:t>
            </a:r>
          </a:p>
          <a:p>
            <a:pPr algn="just"/>
            <a:endParaRPr lang="hu-HU" dirty="0">
              <a:latin typeface="Times New Roman" panose="02020603050405020304" pitchFamily="18" charset="0"/>
              <a:cs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A hetedik pont talán az egyetlen, amire azt tudjuk mondani, szerencsésnek mondhatjuk magunkat ma, amiért ez a felvetés mára már érvényét vesztette. Amikor Németh Antal élt, a 20. században nyilván meghatározó volt, hogy az ember miféle tevékenységgel töltötte szabadidejét. Ez alapján lehetett elmondani, ki volt, mi volt az illető. A 21. század szerencsére már elég nyitott ahhoz, hogy ez a fajta hozzáállás már ne legyen annyira hangsúlyos, mint valaha volt, így nem gondoljuk, hogy ezen a napon hasonlót gondolna bárki.</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237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565666" y="2971800"/>
            <a:ext cx="601266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Szövegdoboz 2"/>
          <p:cNvSpPr txBox="1"/>
          <p:nvPr/>
        </p:nvSpPr>
        <p:spPr>
          <a:xfrm>
            <a:off x="1565666" y="3167390"/>
            <a:ext cx="6012668" cy="523220"/>
          </a:xfrm>
          <a:prstGeom prst="rect">
            <a:avLst/>
          </a:prstGeom>
          <a:noFill/>
        </p:spPr>
        <p:txBody>
          <a:bodyPr wrap="square" rtlCol="0">
            <a:spAutoFit/>
          </a:bodyPr>
          <a:lstStyle/>
          <a:p>
            <a:pPr algn="just"/>
            <a:r>
              <a:rPr lang="hu-HU" sz="2800" u="sng" dirty="0" smtClean="0">
                <a:latin typeface="Times New Roman" panose="02020603050405020304" pitchFamily="18" charset="0"/>
                <a:cs typeface="Times New Roman" panose="02020603050405020304" pitchFamily="18" charset="0"/>
              </a:rPr>
              <a:t>10. Hiszek a színház halhatatlanságában.</a:t>
            </a:r>
            <a:endParaRPr lang="hu-HU" sz="2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702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892" y="1532845"/>
            <a:ext cx="4230216" cy="2538130"/>
          </a:xfrm>
          <a:prstGeom prst="rect">
            <a:avLst/>
          </a:prstGeom>
          <a:ln>
            <a:noFill/>
          </a:ln>
          <a:effectLst>
            <a:softEdge rad="112500"/>
          </a:effectLst>
        </p:spPr>
      </p:pic>
      <p:sp>
        <p:nvSpPr>
          <p:cNvPr id="3" name="Szövegdoboz 2"/>
          <p:cNvSpPr txBox="1"/>
          <p:nvPr/>
        </p:nvSpPr>
        <p:spPr>
          <a:xfrm>
            <a:off x="1043608" y="3717032"/>
            <a:ext cx="7056784" cy="707886"/>
          </a:xfrm>
          <a:prstGeom prst="rect">
            <a:avLst/>
          </a:prstGeom>
          <a:noFill/>
        </p:spPr>
        <p:txBody>
          <a:bodyPr wrap="square" rtlCol="0">
            <a:spAutoFit/>
          </a:bodyPr>
          <a:lstStyle/>
          <a:p>
            <a:pPr algn="ctr"/>
            <a:r>
              <a:rPr lang="hu-HU" sz="2800" dirty="0" smtClean="0">
                <a:latin typeface="Times New Roman" panose="02020603050405020304" pitchFamily="18" charset="0"/>
                <a:cs typeface="Times New Roman" panose="02020603050405020304" pitchFamily="18" charset="0"/>
              </a:rPr>
              <a:t>Köszönjük a figyelmet!</a:t>
            </a:r>
          </a:p>
          <a:p>
            <a:pPr algn="ctr"/>
            <a:r>
              <a:rPr lang="hu-HU" sz="1200" dirty="0" smtClean="0">
                <a:latin typeface="Times New Roman" panose="02020603050405020304" pitchFamily="18" charset="0"/>
                <a:cs typeface="Times New Roman" panose="02020603050405020304" pitchFamily="18" charset="0"/>
              </a:rPr>
              <a:t>Forrás: </a:t>
            </a:r>
            <a:r>
              <a:rPr lang="hu-HU" sz="1200" i="1" dirty="0">
                <a:latin typeface="Times New Roman" panose="02020603050405020304" pitchFamily="18" charset="0"/>
                <a:cs typeface="Times New Roman" panose="02020603050405020304" pitchFamily="18" charset="0"/>
              </a:rPr>
              <a:t>Kávási Klára: Németh </a:t>
            </a:r>
            <a:r>
              <a:rPr lang="hu-HU" sz="1200" i="1" dirty="0" smtClean="0">
                <a:latin typeface="Times New Roman" panose="02020603050405020304" pitchFamily="18" charset="0"/>
                <a:cs typeface="Times New Roman" panose="02020603050405020304" pitchFamily="18" charset="0"/>
              </a:rPr>
              <a:t>Antal c. kötete</a:t>
            </a:r>
            <a:endParaRPr lang="hu-H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40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755</Words>
  <Application>Microsoft Office PowerPoint</Application>
  <PresentationFormat>Diavetítés a képernyőre (4:3 oldalarány)</PresentationFormat>
  <Paragraphs>24</Paragraphs>
  <Slides>9</Slides>
  <Notes>0</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Bogi</dc:creator>
  <cp:lastModifiedBy>Bogi</cp:lastModifiedBy>
  <cp:revision>15</cp:revision>
  <dcterms:created xsi:type="dcterms:W3CDTF">2019-03-27T21:03:20Z</dcterms:created>
  <dcterms:modified xsi:type="dcterms:W3CDTF">2019-03-28T01:24:28Z</dcterms:modified>
</cp:coreProperties>
</file>